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3" r:id="rId6"/>
    <p:sldId id="271" r:id="rId7"/>
    <p:sldId id="273" r:id="rId8"/>
    <p:sldId id="272" r:id="rId9"/>
    <p:sldId id="267" r:id="rId10"/>
    <p:sldId id="274" r:id="rId11"/>
    <p:sldId id="265" r:id="rId12"/>
    <p:sldId id="275" r:id="rId13"/>
    <p:sldId id="266" r:id="rId14"/>
    <p:sldId id="269" r:id="rId15"/>
    <p:sldId id="268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6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 «Институт развития образования», ЦНППМ</a:t>
            </a:r>
            <a:b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центров образования «Точка роста»</a:t>
            </a:r>
            <a:b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образования естественно-научной и технологической направленностей «Точка роста» </a:t>
            </a:r>
            <a:b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 9</a:t>
            </a:r>
            <a:b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961099"/>
            <a:ext cx="8435280" cy="4925144"/>
          </a:xfrm>
        </p:spPr>
        <p:txBody>
          <a:bodyPr>
            <a:normAutofit fontScale="77500" lnSpcReduction="20000"/>
          </a:bodyPr>
          <a:lstStyle/>
          <a:p>
            <a:pPr marL="0" lvl="0" indent="0" algn="r" fontAlgn="base"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0070C0"/>
              </a:solidFill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оборудования центра </a:t>
            </a:r>
            <a:r>
              <a:rPr lang="ru-RU" altLang="ru-RU" sz="4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ествественно</a:t>
            </a:r>
            <a:r>
              <a:rPr lang="ru-RU" altLang="ru-RU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-научной направленности </a:t>
            </a:r>
            <a:r>
              <a:rPr lang="ru-RU" altLang="ru-RU" sz="4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 </a:t>
            </a:r>
            <a:r>
              <a:rPr lang="ru-RU" altLang="ru-RU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программы дополнительного образования по химии «Занимательные опыты с веществами вокруг нас</a:t>
            </a:r>
            <a:r>
              <a:rPr lang="ru-RU" altLang="ru-RU" sz="4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4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0070C0"/>
              </a:solidFill>
            </a:endParaRPr>
          </a:p>
          <a:p>
            <a:pPr marL="0" lvl="0" indent="0" algn="r" fontAlgn="base">
              <a:spcAft>
                <a:spcPct val="0"/>
              </a:spcAft>
              <a:buNone/>
            </a:pPr>
            <a:endParaRPr lang="ru-RU" altLang="ru-RU" sz="1800" dirty="0">
              <a:solidFill>
                <a:srgbClr val="0070C0"/>
              </a:solidFill>
            </a:endParaRPr>
          </a:p>
          <a:p>
            <a:pPr marL="0" lvl="0" indent="0" algn="r" fontAlgn="base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alt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r" fontAlgn="base"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Кукушкина </a:t>
            </a:r>
            <a:endParaRPr lang="ru-RU" alt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fontAlgn="base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alt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Ивановна,</a:t>
            </a:r>
          </a:p>
          <a:p>
            <a:pPr marL="0" lvl="0" indent="0" algn="r" fontAlgn="base"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</a:p>
          <a:p>
            <a:pPr marL="0" lvl="0" indent="0" algn="r" fontAlgn="base"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 9</a:t>
            </a:r>
            <a:endParaRPr lang="ru-RU" alt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endParaRPr lang="ru-RU" alt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о.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Переславль-Залесский, 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9" y="980728"/>
            <a:ext cx="1815728" cy="104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29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оборудованием на занятиях по программе дополнительного образования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7676"/>
            <a:ext cx="6674725" cy="500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2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Щелочность стиральных порошков</a:t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249" y="2204864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Результаты </a:t>
            </a:r>
            <a:r>
              <a:rPr lang="en-US" sz="2400" dirty="0"/>
              <a:t>Herr </a:t>
            </a:r>
            <a:r>
              <a:rPr lang="en-US" sz="2400" dirty="0" err="1" smtClean="0"/>
              <a:t>klee</a:t>
            </a:r>
            <a:r>
              <a:rPr lang="ru-RU" sz="2400" dirty="0"/>
              <a:t>  </a:t>
            </a:r>
            <a:r>
              <a:rPr lang="ru-RU" sz="2400" dirty="0" smtClean="0"/>
              <a:t>      Результаты </a:t>
            </a:r>
            <a:r>
              <a:rPr lang="en-US" sz="2400" dirty="0" smtClean="0"/>
              <a:t>Tide</a:t>
            </a:r>
            <a:r>
              <a:rPr lang="ru-RU" sz="2400" dirty="0"/>
              <a:t>  </a:t>
            </a:r>
            <a:r>
              <a:rPr lang="ru-RU" sz="2400" dirty="0" smtClean="0"/>
              <a:t>      Результаты </a:t>
            </a:r>
            <a:r>
              <a:rPr lang="en-US" sz="2400" dirty="0" err="1"/>
              <a:t>BiMax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5542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1717"/>
            <a:ext cx="256063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1716"/>
            <a:ext cx="257333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65" y="980728"/>
            <a:ext cx="8550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помощью оборудования, поступившего по программе «Точка Роста», была выполнена исследовательская работа «Стиральные порошки. Насколько они эффективны?»</a:t>
            </a:r>
          </a:p>
        </p:txBody>
      </p:sp>
    </p:spTree>
    <p:extLst>
      <p:ext uri="{BB962C8B-B14F-4D97-AF65-F5344CB8AC3E}">
        <p14:creationId xmlns:p14="http://schemas.microsoft.com/office/powerpoint/2010/main" val="86459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 результатов исследовательской работы на областной научно-исследовательской конференции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2132856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Обучающаяся центра "Точка роста" МОУ СШ 9  Диана В. (научный руководитель Кукушкина Т.И.) стала призёром (3 место) областной научно-исследовательской конференции, прошедшей 1 апреля на базе ГОУ ЯО «Средней школы «Провинциального колледжа» г Ярославля.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8" y="1575317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80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цифрового микроскопа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5432"/>
            <a:ext cx="2952328" cy="253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54" y="1412776"/>
            <a:ext cx="3153750" cy="23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793355" cy="216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774751" cy="20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18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29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педагогического коллектива с возможностями использования оборудования центра «Точка роста»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Точка РОСТА\WhatsApp Image 2023-03-28 at 15.59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04586" cy="49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1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Олимпиадное движение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Школьный этап Всероссийской олимпиады школьников по химии.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Олимпиада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естественнонаучной направленности «Астра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для обучающихся 5-9-х классов. Олимпиада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прошла на базе центра «Точка роста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егиональный этап Всероссийской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олимпиады по естественнонаучной грамотности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6" y="1916832"/>
            <a:ext cx="4704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02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 А С И Б О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 И М А Н И Е !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4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образования естественно-научной и технологической направленностей «Точка роста» </a:t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 9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/>
        </p:blipFill>
        <p:spPr bwMode="auto">
          <a:xfrm>
            <a:off x="179512" y="2204864"/>
            <a:ext cx="433174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3"/>
          <a:stretch/>
        </p:blipFill>
        <p:spPr bwMode="auto">
          <a:xfrm>
            <a:off x="4752020" y="2276872"/>
            <a:ext cx="4224469" cy="28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5892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химии в центре «Точка роста»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3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Calibri"/>
              </a:rPr>
              <a:t>          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Calibri"/>
              </a:rPr>
              <a:t>Оборудование Центр образования естественно-научной и технологической направленностей «Точка роста»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Calibri"/>
              </a:rPr>
              <a:t>МОУ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Calibri"/>
              </a:rPr>
              <a:t>СШ № 9</a:t>
            </a:r>
            <a:br>
              <a:rPr lang="ru-RU" sz="2400" b="1" dirty="0">
                <a:solidFill>
                  <a:srgbClr val="0070C0"/>
                </a:solidFill>
                <a:latin typeface="Times New Roman"/>
                <a:ea typeface="Calibri"/>
                <a:cs typeface="Calibri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Calibri"/>
              </a:rPr>
              <a:t>         </a:t>
            </a:r>
            <a:endParaRPr lang="ru-RU" sz="2000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Цифровая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(компьютерная)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лаборатория (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ЦЛ), программно-аппаратный комплекс,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датчиковая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система — комплект учебного оборудования,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включающий,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регистрирующих значения различных физических величин.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2)Датчик температуры платиновый – простой и надёжный датчик, предназначен для измерения температуры в водных растворах и в газовых средах. Имеет различный диапазон измерений от –40 до +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180 ◦С. Технические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характеристики датчика указаны в инструкции по эксплуатации 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3)Датчик температуры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термопарный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предназначен для измерения температур до 900 ◦С. Используется при выполнении работ, связанных с измерением температур пламени, плавления и разложения веществ. 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6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4)Датчик оптической плотности (колориметр) –предназначен для измерения оптической плотности окрашенных растворов (рис. 1) . Используется при изучении тем «Растворы», «Скорость химических реакций», определении концентрации окрашенных ионов или со-единений .В комплект входят датчики с различной длиной волн полупроводниковых источников света: 465 и 525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. Объём кюветы составляет 4 мл, длина оптического пути — 10 мм.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5)Датчик рН предназначен для измерения водородного показателя (рН). В настоящее  время  в  школу  поступают  комбинированные  датчики,  совмещающие  в  себе  стеклянный  электрод  с  электродом  сравнения,  что  делает  работу  по  измерению  водородного  показателя  более  комфортной.  Диапазон  измерений  рН  от  0―14 .  Используется для измерения водородного показателя водных растворов в различных исследованиях объектов окружающей среды.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6)Датчик  электропроводности  предназначен  для  измерения  удельной  электропроводности жидкостей, в том числе и водных растворов веществ. Применяется при изучении теории электролитической диссоциации, характеристик водных растворов 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7)Датчик  хлорид-ионов  используется  для  количественного  определения  содержания ионов хлора в водных растворах, почве, продуктах питания . К датчику подключается  ионоселективный  электрод  (ИСЭ)  (рабочий  электрод),  потенциал  которого зависит от концентрации определяемого иона, в данном случае от концентрации  анионов 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.  Потенциал  ИСЭ  определяют  относительно  электрода  сравнения,  как правило, хлорсеребряного.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36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Цифровая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лаборатория Z.LABS и цифровой микроскоп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69" y="1600200"/>
            <a:ext cx="56954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10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оборудования при реализации программы дополнительного образования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47" y="1361873"/>
            <a:ext cx="4244454" cy="45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1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Курс рассчитан на 180 часов. Программа разработана на 2 года обучения, занятия проводятся по 3 часа в неделю (108 часов) – первый год обучения, 2 часа в неделю (72 часа) – второй год обучения.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5404" y="5733256"/>
            <a:ext cx="6732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занятиях осуществляется постановка </a:t>
            </a:r>
            <a:r>
              <a:rPr lang="ru-RU" dirty="0"/>
              <a:t>эксперимента, </a:t>
            </a:r>
          </a:p>
          <a:p>
            <a:pPr algn="just"/>
            <a:r>
              <a:rPr lang="ru-RU" dirty="0"/>
              <a:t>поиск информации по имеющимся источникам, ИКТ, </a:t>
            </a:r>
          </a:p>
          <a:p>
            <a:pPr algn="just"/>
            <a:r>
              <a:rPr lang="ru-RU" dirty="0"/>
              <a:t>проектная, </a:t>
            </a:r>
            <a:r>
              <a:rPr lang="ru-RU" dirty="0" smtClean="0"/>
              <a:t>исследовательские</a:t>
            </a:r>
            <a:r>
              <a:rPr lang="ru-RU" dirty="0"/>
              <a:t> </a:t>
            </a:r>
            <a:r>
              <a:rPr lang="ru-RU" dirty="0" smtClean="0"/>
              <a:t>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21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2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78497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Раздел 1. Введение – 8 часов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Теория (3 ч). Формирование группы. Знакомство с  химией, как наукой о веществах и их превращениях. Знакомство с химическим оборудованием и веществами для опытов. Изучение правил по технике безопасности при нахождении в кабинете химии и при проведении опытов.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Практика (5 ч). Практические работы: «Химическое оборудование и реактивы», «Техника безопасности в химической лаборатории».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Раздел 2. Вступление в мир веществ – 30 часов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Теория (20 ч). Как устроены вещества,  и какие превращения с ними произошли. Признаки химических реакций. Типы химических реакций. Условия, влияющие на скорость химических реакций. Катализ. Катализаторы.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Практика (10 ч). Опыты,  доказывающие движение частиц вещества: растворение веществ в разных растворителях. Химические превращения соединений меди. Практическая работа: «Изменение скорости химической реакции под влиянием разных факторов».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Раздел 3. Мир неорганических  веществ – 63 часа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Теория (36 ч). Какие бывают неорганические вещества. Самое необыкновенное вещество – вода. Кислоты. Индикаторы.  Едкие щёлочи и другие гидроксиды. Соли, но не все соленые. Металлы создают цвета, цветы, огни. Уголь, графит и углекислый газ.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Практика (27 ч). Практическая работа: «Вода – универсальный растворитель», «Выращиваем кристаллы», «Свойства карбонатов», «Пищевые добавки», «Свойства соединений углерода».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Раздел 4. Основы химии – 13 часов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Теория (3 ч). Значение периодической системы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Д.И.Менделеева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через изучение истории происхождения названий химических элементов. Знакомство с достижениями ученых –химиков.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Практика (10 ч). Создание презентаций на тему: Химические элементы. Великие ученые-химики».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Раздел 5. Опыты с растворами – 8 часов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Теория (6 ч). Решение практических задач на растворы.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Практика (2 ч). Практическая работа «Приготовление растворов разной концентрации».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Раздел 6. Химия в повседневной жизни – 32 часа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Теория (20 ч). Домашняя аптечка. Средства борьбы с бытовыми насекомыми. Средства личной гигиены и косметики. Экология жилища. Маркировка упаковок пищевых и гигиенических продуктов; товарные знаки. Строительные материалы.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Практика (12 ч). Экскурсия на химическое производство. Практические работы: «Лекарства для домашней аптечки», «Экологические строительные материалы для нашего дома», «Здоровое питание», «Косметика и средства личной гигиены для меня». Создание презентаций. Выступление перед аудиторией.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Раздел 7. Химия и экология – 19 часов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Теория (13 ч). Способы решения разных типов задач. Подготовка итоговых продуктов. Подведение итогов.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Практика (6 ч). Подготовка выступлений для участия в научно-практической конференции. Решение тестовых заданий и задач с экологическим содержанием.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Решение экспериментальных задач по химии. Участие в акции «Марш парков».</a:t>
            </a:r>
          </a:p>
        </p:txBody>
      </p:sp>
    </p:spTree>
    <p:extLst>
      <p:ext uri="{BB962C8B-B14F-4D97-AF65-F5344CB8AC3E}">
        <p14:creationId xmlns:p14="http://schemas.microsoft.com/office/powerpoint/2010/main" val="255763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 тем, изучаемых с помощью оборудования центра «Точка роста»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507163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924944"/>
            <a:ext cx="650716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4149080"/>
            <a:ext cx="65071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0" y="4725144"/>
            <a:ext cx="650716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2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оборудованием на занятиях по программе дополнительного образования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359325" cy="53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484784"/>
            <a:ext cx="2882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6 класса из кружка по программе Точка роста «Занимательные опыты с веществами вокруг нас» провели лабораторную работу «Определение температуры кристаллизации вещества».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выполнялась с использованием оборудования: цифровая лаборатория по химии Z.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LABS:мульти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датчик для химического мониторинга беспроводной, температурный датчик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89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1182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ГАУ ДПО ЯО «Институт развития образования», ЦНППМ Фестиваль центров образования «Точка роста» Центр образования естественно-научной и технологической направленностей «Точка роста»  МОУ СШ № 9 </vt:lpstr>
      <vt:lpstr>Центр образования естественно-научной и технологической направленностей «Точка роста»  МОУ СШ № 9 </vt:lpstr>
      <vt:lpstr>           Оборудование Центр образования естественно-научной и технологической направленностей «Точка роста» МОУ СШ № 9          </vt:lpstr>
      <vt:lpstr>Презентация PowerPoint</vt:lpstr>
      <vt:lpstr> Цифровая лаборатория Z.LABS и цифровой микроскоп  </vt:lpstr>
      <vt:lpstr>Использование оборудования при реализации программы дополнительного образования</vt:lpstr>
      <vt:lpstr>Содержание программы</vt:lpstr>
      <vt:lpstr>Пример тем, изучаемых с помощью оборудования центра «Точка роста»</vt:lpstr>
      <vt:lpstr>Работа с оборудованием на занятиях по программе дополнительного образования</vt:lpstr>
      <vt:lpstr>Работа с оборудованием на занятиях по программе дополнительного образования</vt:lpstr>
      <vt:lpstr>Щелочность стиральных порошков </vt:lpstr>
      <vt:lpstr>Представление результатов исследовательской работы на областной научно-исследовательской конференции</vt:lpstr>
      <vt:lpstr>Применение цифрового микроскопа</vt:lpstr>
      <vt:lpstr>Знакомство педагогического коллектива с возможностями использования оборудования центра «Точка роста»</vt:lpstr>
      <vt:lpstr>Олимпиадное движение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</dc:creator>
  <cp:lastModifiedBy>Максим</cp:lastModifiedBy>
  <cp:revision>17</cp:revision>
  <dcterms:created xsi:type="dcterms:W3CDTF">2023-10-30T09:02:04Z</dcterms:created>
  <dcterms:modified xsi:type="dcterms:W3CDTF">2023-11-25T07:14:43Z</dcterms:modified>
</cp:coreProperties>
</file>